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2" r:id="rId6"/>
    <p:sldId id="261" r:id="rId7"/>
    <p:sldId id="265" r:id="rId8"/>
    <p:sldId id="263" r:id="rId9"/>
    <p:sldId id="264" r:id="rId10"/>
    <p:sldId id="267" r:id="rId11"/>
    <p:sldId id="268" r:id="rId12"/>
    <p:sldId id="27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0E5"/>
    <a:srgbClr val="228C9B"/>
    <a:srgbClr val="00BCD4"/>
    <a:srgbClr val="00838F"/>
    <a:srgbClr val="218C9B"/>
    <a:srgbClr val="FFB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53"/>
  </p:normalViewPr>
  <p:slideViewPr>
    <p:cSldViewPr snapToGrid="0" snapToObjects="1">
      <p:cViewPr>
        <p:scale>
          <a:sx n="100" d="100"/>
          <a:sy n="100" d="100"/>
        </p:scale>
        <p:origin x="656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CB3DF-7217-E348-8ED1-E4F632EE5470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3A25E-7CA4-5F4D-AF5C-64BD3C54F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41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7CF6-67E2-654E-86C2-8EDC7018D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B78E17-7070-CB40-B333-55074D384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C4104-3D24-F642-86DD-AF691709F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865A5-64AA-584A-AAAB-C0D3D66A6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41052-7D34-E44D-9495-53269BDD3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4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96CFA-C438-F546-8638-57633106A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D33E70-30BB-994F-B545-F804670E3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17ED4-A42B-214E-A5E0-FC09AAE00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A0EFB-E103-0543-A110-9D76D337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387B0-4688-C645-BDAF-8C9AAF83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56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DD6EE7-9199-9847-8763-AAB277E14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BE791-AFAD-A448-B82F-22B5FAD846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56D82-E9BD-9741-8066-1CCDC79F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1FA33-51AF-1A4D-918A-F251C6005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9FF6B-7119-0645-AB44-A674EC7A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46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69B87-041F-5942-81CE-98FAEA479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F269-5C5D-2C40-9B42-A1215E1C7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B8A2D-859F-3E43-802F-E6B4B5A7A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A95BE-D933-CC43-8B67-7304A526A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0CA1-3547-5E47-917F-932195A1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8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E66E5-4FDB-E34F-A5C4-A4F5BA1F8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1E17B-C320-0548-AF06-749FCCC3C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4ABEC-D8ED-2440-8D89-9D0F1059A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57C27-F366-D641-BB22-EC6BC1855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25294-4CF6-AC4C-AAD9-9CE528EF0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4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90768-141B-DA4D-99D5-0E866881B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8A0D5-7E9D-674E-AB1A-1E4C4C5FF8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832C85-EF64-9245-B190-75CE67F2E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F7D520-B533-BD41-93C2-29D384962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C1246-3050-2B44-9E51-EF767BD19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38504-996F-0E49-9066-80FA81FFF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7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B4EF0-5B4B-6F49-B53C-DBFE5FE5F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09A98-75BF-D548-934B-EF0794C86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09C17C-C22B-B046-9326-74327CEA7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0916E0-0EE5-5E44-9EFB-82BBE298B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E81BE-A328-3146-BE49-2973D1A1C6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EC2D03-2A7F-A844-91EC-7414EC80B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B4FE57-B179-4044-A2A4-4D0E1123E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4E610-17DE-064C-850B-D553C467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6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49DEA-CCAA-FF42-B878-34CD9913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304A6-F3EC-7143-9ABC-F0794EF5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2400C6-4B34-3C4F-B885-B7D7E087E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32DF77-37B5-7349-8906-7ECC5F17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861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85D27C-4D2F-E044-B8CF-DBAF46FCB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E41CFD-41EC-6940-B7CD-FC4C6717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FA57E-F468-F242-B736-9CE2C96EB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7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785E0-A298-934D-BDF5-AEEB092B4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A8181-9BD5-6E42-B962-9C75E49E7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69907-B5F4-914B-8D75-1345278FA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291F3-B8FA-964F-A481-C606FFCE4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E7555-E720-054B-89F0-006685E8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E95DE-00FA-4F4A-A325-2940C5F45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74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A9E76-29D7-964B-9EDD-C1784634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E782A-4C79-FC4B-B709-B052E1BBA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BDACF4-3FEB-3048-874C-9C75DE9A9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624782-5FC8-A940-97C6-D4574146B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310A4-3BBC-3F48-A97A-2795928DB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F7D06A-B45C-C544-AD0A-1B0814E3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3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FC4520-A3B0-8848-B85F-C10CDEC38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16022-B849-5648-A6E4-7662FDADB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D2276-EDE3-0645-B099-3EE082E14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EB17E-3A93-A249-BD01-604AC671CBA9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CA863-B897-6745-8E45-F6A5E127B4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948B0-C63C-2F43-83EE-6DC81A2E4B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09AA6-7D82-BE45-9039-A3EB104C2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5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1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87E0B8-BC36-B54E-B092-4990A4CDCC0D}"/>
              </a:ext>
            </a:extLst>
          </p:cNvPr>
          <p:cNvSpPr txBox="1"/>
          <p:nvPr/>
        </p:nvSpPr>
        <p:spPr>
          <a:xfrm>
            <a:off x="5233230" y="2343412"/>
            <a:ext cx="172553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>
                <a:solidFill>
                  <a:srgbClr val="00838F"/>
                </a:solidFill>
              </a:rPr>
              <a:t>Care-X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6C9A4A-3E6B-4F45-8C07-5A376070AC3C}"/>
              </a:ext>
            </a:extLst>
          </p:cNvPr>
          <p:cNvSpPr txBox="1"/>
          <p:nvPr/>
        </p:nvSpPr>
        <p:spPr>
          <a:xfrm>
            <a:off x="4431152" y="3147901"/>
            <a:ext cx="33296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Quality Medicare For All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58AD0D-02A4-E54D-94B7-7C89D49F4FCF}"/>
              </a:ext>
            </a:extLst>
          </p:cNvPr>
          <p:cNvSpPr/>
          <p:nvPr/>
        </p:nvSpPr>
        <p:spPr>
          <a:xfrm rot="19911265">
            <a:off x="8965373" y="4522468"/>
            <a:ext cx="4698703" cy="4603141"/>
          </a:xfrm>
          <a:prstGeom prst="rect">
            <a:avLst/>
          </a:prstGeom>
          <a:solidFill>
            <a:srgbClr val="FFB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65E0C9-D095-6043-BE51-9EB5ECB81F72}"/>
              </a:ext>
            </a:extLst>
          </p:cNvPr>
          <p:cNvSpPr/>
          <p:nvPr/>
        </p:nvSpPr>
        <p:spPr>
          <a:xfrm rot="960166">
            <a:off x="-840400" y="5249596"/>
            <a:ext cx="13937533" cy="3559946"/>
          </a:xfrm>
          <a:prstGeom prst="rect">
            <a:avLst/>
          </a:prstGeom>
          <a:solidFill>
            <a:srgbClr val="0083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55956F0-FBCC-7444-B873-C5FA57DDBD00}"/>
              </a:ext>
            </a:extLst>
          </p:cNvPr>
          <p:cNvGrpSpPr/>
          <p:nvPr/>
        </p:nvGrpSpPr>
        <p:grpSpPr>
          <a:xfrm>
            <a:off x="4892615" y="551652"/>
            <a:ext cx="2471501" cy="2471501"/>
            <a:chOff x="840565" y="5453303"/>
            <a:chExt cx="1089455" cy="108945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A5FC4A2-F516-9C4D-B5CE-C8C6A10F0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0565" y="5453303"/>
              <a:ext cx="1089455" cy="1089455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AA27456-AAA7-5140-BE92-8917B1C824DE}"/>
                </a:ext>
              </a:extLst>
            </p:cNvPr>
            <p:cNvSpPr/>
            <p:nvPr/>
          </p:nvSpPr>
          <p:spPr>
            <a:xfrm rot="18928113">
              <a:off x="1304225" y="5921574"/>
              <a:ext cx="152609" cy="152609"/>
            </a:xfrm>
            <a:prstGeom prst="rect">
              <a:avLst/>
            </a:prstGeom>
            <a:solidFill>
              <a:srgbClr val="FFF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3012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DFBB60-7E8F-6742-877F-6A4D721728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497" b="608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7A94A6-8F56-A240-A37E-2D26AC55A0CB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Scenario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0E0D4-7F31-AB43-9824-67D5A7E753D0}"/>
              </a:ext>
            </a:extLst>
          </p:cNvPr>
          <p:cNvSpPr txBox="1"/>
          <p:nvPr/>
        </p:nvSpPr>
        <p:spPr>
          <a:xfrm>
            <a:off x="1524000" y="4159404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Doctors utilization optimization- Allows doctors to focus on critical cases</a:t>
            </a:r>
          </a:p>
        </p:txBody>
      </p:sp>
    </p:spTree>
    <p:extLst>
      <p:ext uri="{BB962C8B-B14F-4D97-AF65-F5344CB8AC3E}">
        <p14:creationId xmlns:p14="http://schemas.microsoft.com/office/powerpoint/2010/main" val="1357970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69629-B85E-8D4A-8A73-A2932E8D01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98783" y="-581438"/>
            <a:ext cx="12589565" cy="84664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7A94A6-8F56-A240-A37E-2D26AC55A0CB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Scenario </a:t>
            </a:r>
            <a:r>
              <a:rPr lang="en-US" sz="60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3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0E0D4-7F31-AB43-9824-67D5A7E753D0}"/>
              </a:ext>
            </a:extLst>
          </p:cNvPr>
          <p:cNvSpPr txBox="1"/>
          <p:nvPr/>
        </p:nvSpPr>
        <p:spPr>
          <a:xfrm>
            <a:off x="1524000" y="4159404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Disaster response and recovery – Ensuring ready access to low cost healthcare after disasters</a:t>
            </a:r>
          </a:p>
        </p:txBody>
      </p:sp>
    </p:spTree>
    <p:extLst>
      <p:ext uri="{BB962C8B-B14F-4D97-AF65-F5344CB8AC3E}">
        <p14:creationId xmlns:p14="http://schemas.microsoft.com/office/powerpoint/2010/main" val="1634053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108">
            <a:extLst>
              <a:ext uri="{FF2B5EF4-FFF2-40B4-BE49-F238E27FC236}">
                <a16:creationId xmlns:a16="http://schemas.microsoft.com/office/drawing/2014/main" id="{2E27C15E-CF7D-4540-B7EE-80EB8811EEAF}"/>
              </a:ext>
            </a:extLst>
          </p:cNvPr>
          <p:cNvSpPr/>
          <p:nvPr/>
        </p:nvSpPr>
        <p:spPr>
          <a:xfrm>
            <a:off x="8368939" y="1182140"/>
            <a:ext cx="3051208" cy="5062023"/>
          </a:xfrm>
          <a:prstGeom prst="rect">
            <a:avLst/>
          </a:prstGeom>
          <a:noFill/>
          <a:ln>
            <a:solidFill>
              <a:srgbClr val="228C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4BC7D2-FB3F-E94A-BB75-6B81A961A35D}"/>
              </a:ext>
            </a:extLst>
          </p:cNvPr>
          <p:cNvSpPr txBox="1"/>
          <p:nvPr/>
        </p:nvSpPr>
        <p:spPr>
          <a:xfrm>
            <a:off x="233289" y="190281"/>
            <a:ext cx="340606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00838F"/>
                </a:solidFill>
                <a:cs typeface="Calibri" panose="020F0502020204030204" pitchFamily="34" charset="0"/>
              </a:rPr>
              <a:t>Architecture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9CDC75C-771C-B44D-9EAE-DBAD2AFB285B}"/>
              </a:ext>
            </a:extLst>
          </p:cNvPr>
          <p:cNvSpPr/>
          <p:nvPr/>
        </p:nvSpPr>
        <p:spPr>
          <a:xfrm>
            <a:off x="5062186" y="2545894"/>
            <a:ext cx="1178945" cy="2455262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Flask API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6ADE18E-D974-0F4C-85E7-62CBDEB087D5}"/>
              </a:ext>
            </a:extLst>
          </p:cNvPr>
          <p:cNvSpPr/>
          <p:nvPr/>
        </p:nvSpPr>
        <p:spPr>
          <a:xfrm>
            <a:off x="2724952" y="2545894"/>
            <a:ext cx="1597793" cy="1464243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E683536-8B27-A441-9D36-2E6EFFB2D62F}"/>
              </a:ext>
            </a:extLst>
          </p:cNvPr>
          <p:cNvSpPr/>
          <p:nvPr/>
        </p:nvSpPr>
        <p:spPr>
          <a:xfrm>
            <a:off x="973407" y="1090793"/>
            <a:ext cx="770021" cy="77002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2198151-2955-5F46-B938-12C07A6106BF}"/>
              </a:ext>
            </a:extLst>
          </p:cNvPr>
          <p:cNvSpPr/>
          <p:nvPr/>
        </p:nvSpPr>
        <p:spPr>
          <a:xfrm>
            <a:off x="973406" y="1913753"/>
            <a:ext cx="770021" cy="77002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96A9174-B7F7-5041-A5CF-C28C075515E5}"/>
              </a:ext>
            </a:extLst>
          </p:cNvPr>
          <p:cNvSpPr/>
          <p:nvPr/>
        </p:nvSpPr>
        <p:spPr>
          <a:xfrm>
            <a:off x="973405" y="2736713"/>
            <a:ext cx="770021" cy="77002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A817276-F3C9-DF43-B52E-086B8C7CEBD4}"/>
              </a:ext>
            </a:extLst>
          </p:cNvPr>
          <p:cNvSpPr/>
          <p:nvPr/>
        </p:nvSpPr>
        <p:spPr>
          <a:xfrm>
            <a:off x="973404" y="3559673"/>
            <a:ext cx="770021" cy="77002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6DCED6-80E9-3044-AFB1-A3B2BB560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666" y="2893123"/>
            <a:ext cx="457200" cy="457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D37E4D-1D4E-3D44-9A8C-E0BA40180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0" y="2074174"/>
            <a:ext cx="453656" cy="457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0783BA8-1659-2B40-8046-06603A117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10" y="1247337"/>
            <a:ext cx="457200" cy="457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865B781-CB6F-3D41-A414-046533F2C1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666" y="3716083"/>
            <a:ext cx="457200" cy="457200"/>
          </a:xfrm>
          <a:prstGeom prst="rect">
            <a:avLst/>
          </a:prstGeom>
        </p:spPr>
      </p:pic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59F9306-8188-5A41-9119-BBF356F460D2}"/>
              </a:ext>
            </a:extLst>
          </p:cNvPr>
          <p:cNvSpPr/>
          <p:nvPr/>
        </p:nvSpPr>
        <p:spPr>
          <a:xfrm>
            <a:off x="993154" y="4404290"/>
            <a:ext cx="770021" cy="77002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E22B47-7A4C-274A-BA89-3E2CEEB0A5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9564" y="4560700"/>
            <a:ext cx="457200" cy="457200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F343287-26FE-4E46-86C3-092BAF1140BA}"/>
              </a:ext>
            </a:extLst>
          </p:cNvPr>
          <p:cNvSpPr/>
          <p:nvPr/>
        </p:nvSpPr>
        <p:spPr>
          <a:xfrm>
            <a:off x="2716111" y="4185598"/>
            <a:ext cx="1597793" cy="1041935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MQTT broker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9F24BE07-E1E6-5D48-9138-056FB2E1B119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1743428" y="1475804"/>
            <a:ext cx="981524" cy="1802212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54CB2BC7-4DE5-9E4B-81D7-66AEBFBCBE89}"/>
              </a:ext>
            </a:extLst>
          </p:cNvPr>
          <p:cNvCxnSpPr>
            <a:cxnSpLocks/>
            <a:stCxn id="24" idx="3"/>
            <a:endCxn id="7" idx="1"/>
          </p:cNvCxnSpPr>
          <p:nvPr/>
        </p:nvCxnSpPr>
        <p:spPr>
          <a:xfrm flipV="1">
            <a:off x="1763175" y="3278016"/>
            <a:ext cx="961777" cy="151128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C69200D-F0DC-7D49-B557-6093490E4BFF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 flipV="1">
            <a:off x="1743425" y="3278016"/>
            <a:ext cx="981527" cy="666668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7779CBDF-8280-B940-A67C-14CE40D0A25C}"/>
              </a:ext>
            </a:extLst>
          </p:cNvPr>
          <p:cNvCxnSpPr>
            <a:cxnSpLocks/>
            <a:stCxn id="10" idx="3"/>
            <a:endCxn id="7" idx="1"/>
          </p:cNvCxnSpPr>
          <p:nvPr/>
        </p:nvCxnSpPr>
        <p:spPr>
          <a:xfrm>
            <a:off x="1743426" y="3121724"/>
            <a:ext cx="981526" cy="156292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BA388BE-69E7-2B48-9572-955DFEFB22B7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1743427" y="2298764"/>
            <a:ext cx="981525" cy="979252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862A73C3-4235-8240-8A8B-98590968018C}"/>
              </a:ext>
            </a:extLst>
          </p:cNvPr>
          <p:cNvSpPr/>
          <p:nvPr/>
        </p:nvSpPr>
        <p:spPr>
          <a:xfrm>
            <a:off x="2724951" y="1126651"/>
            <a:ext cx="3516180" cy="97937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5E820AF-AE26-B543-BD9C-BFB78DB1E45A}"/>
              </a:ext>
            </a:extLst>
          </p:cNvPr>
          <p:cNvCxnSpPr>
            <a:stCxn id="8" idx="3"/>
          </p:cNvCxnSpPr>
          <p:nvPr/>
        </p:nvCxnSpPr>
        <p:spPr>
          <a:xfrm>
            <a:off x="1743428" y="1475804"/>
            <a:ext cx="98152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EDB6783-337A-B941-BDCB-035283A12F78}"/>
              </a:ext>
            </a:extLst>
          </p:cNvPr>
          <p:cNvCxnSpPr>
            <a:stCxn id="7" idx="3"/>
          </p:cNvCxnSpPr>
          <p:nvPr/>
        </p:nvCxnSpPr>
        <p:spPr>
          <a:xfrm>
            <a:off x="4322745" y="3278016"/>
            <a:ext cx="73944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593DE9C-C2A6-1048-956C-9B57B4ABA9D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523849" y="2129484"/>
            <a:ext cx="0" cy="4164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26E7EC08-065D-A74E-8EBB-3EF6765C283B}"/>
              </a:ext>
            </a:extLst>
          </p:cNvPr>
          <p:cNvCxnSpPr>
            <a:cxnSpLocks/>
          </p:cNvCxnSpPr>
          <p:nvPr/>
        </p:nvCxnSpPr>
        <p:spPr>
          <a:xfrm flipV="1">
            <a:off x="5651658" y="2129484"/>
            <a:ext cx="0" cy="4164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D091FD7D-5B7F-8B46-B093-BA906EA2AE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3318" y="3209848"/>
            <a:ext cx="561275" cy="498911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F1E199F7-FB2B-6844-A978-E1257240199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502" y="1182140"/>
            <a:ext cx="1347937" cy="625828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DD4E1327-844F-A745-8466-10A6652757B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33792" y="2883498"/>
            <a:ext cx="1580112" cy="790056"/>
          </a:xfrm>
          <a:prstGeom prst="rect">
            <a:avLst/>
          </a:prstGeom>
        </p:spPr>
      </p:pic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EBFCD0EC-44D9-AF44-9D06-3287571BE113}"/>
              </a:ext>
            </a:extLst>
          </p:cNvPr>
          <p:cNvSpPr/>
          <p:nvPr/>
        </p:nvSpPr>
        <p:spPr>
          <a:xfrm>
            <a:off x="6549966" y="2545894"/>
            <a:ext cx="1229502" cy="2455262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Chatbot engine</a:t>
            </a:r>
          </a:p>
        </p:txBody>
      </p:sp>
      <p:sp>
        <p:nvSpPr>
          <p:cNvPr id="106" name="Rounded Rectangle 105">
            <a:extLst>
              <a:ext uri="{FF2B5EF4-FFF2-40B4-BE49-F238E27FC236}">
                <a16:creationId xmlns:a16="http://schemas.microsoft.com/office/drawing/2014/main" id="{A4AED033-6F0C-D242-BE85-9FAFC81915A4}"/>
              </a:ext>
            </a:extLst>
          </p:cNvPr>
          <p:cNvSpPr/>
          <p:nvPr/>
        </p:nvSpPr>
        <p:spPr>
          <a:xfrm>
            <a:off x="8664521" y="2413077"/>
            <a:ext cx="2460044" cy="111760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Disease diagnostics</a:t>
            </a:r>
            <a:br>
              <a:rPr lang="en-US" dirty="0"/>
            </a:br>
            <a:r>
              <a:rPr lang="en-US" dirty="0"/>
              <a:t>Engine</a:t>
            </a:r>
          </a:p>
        </p:txBody>
      </p: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E0C6103-2AE9-574A-B928-72B27F64DCCD}"/>
              </a:ext>
            </a:extLst>
          </p:cNvPr>
          <p:cNvSpPr/>
          <p:nvPr/>
        </p:nvSpPr>
        <p:spPr>
          <a:xfrm>
            <a:off x="8664522" y="3707117"/>
            <a:ext cx="2460043" cy="111760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Psychology therapy engine</a:t>
            </a:r>
          </a:p>
        </p:txBody>
      </p: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6CB7FAB8-CCAE-3D48-970B-FB1F63E8636B}"/>
              </a:ext>
            </a:extLst>
          </p:cNvPr>
          <p:cNvSpPr/>
          <p:nvPr/>
        </p:nvSpPr>
        <p:spPr>
          <a:xfrm>
            <a:off x="8664522" y="5001157"/>
            <a:ext cx="2460042" cy="1117601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EMR data analysis engine</a:t>
            </a: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E6375FF4-5F34-FD44-BA95-B79B1E73EE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48572" y="1251747"/>
            <a:ext cx="875660" cy="774622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3A2D5B32-50E6-EB49-BF0D-1DFB629D38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0085" y="3137429"/>
            <a:ext cx="316317" cy="281171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5045E7D0-FA37-264F-9D79-658405FE8F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0085" y="4453364"/>
            <a:ext cx="316317" cy="281171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3AA2D7C7-9BDE-624F-86BB-9B5B650EE7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0085" y="5737757"/>
            <a:ext cx="316317" cy="281171"/>
          </a:xfrm>
          <a:prstGeom prst="rect">
            <a:avLst/>
          </a:prstGeom>
        </p:spPr>
      </p:pic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CB508FD0-1A79-F846-947C-C04EC0FD34ED}"/>
              </a:ext>
            </a:extLst>
          </p:cNvPr>
          <p:cNvCxnSpPr/>
          <p:nvPr/>
        </p:nvCxnSpPr>
        <p:spPr>
          <a:xfrm>
            <a:off x="7779468" y="4086225"/>
            <a:ext cx="58829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6ADDD2E2-A14B-D94D-A587-DC4ED586398E}"/>
              </a:ext>
            </a:extLst>
          </p:cNvPr>
          <p:cNvCxnSpPr/>
          <p:nvPr/>
        </p:nvCxnSpPr>
        <p:spPr>
          <a:xfrm>
            <a:off x="4313220" y="4706565"/>
            <a:ext cx="73944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Elbow Connector 131">
            <a:extLst>
              <a:ext uri="{FF2B5EF4-FFF2-40B4-BE49-F238E27FC236}">
                <a16:creationId xmlns:a16="http://schemas.microsoft.com/office/drawing/2014/main" id="{DA0132B0-6794-3F41-B541-58B141FA1CCB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1784021" y="5227533"/>
            <a:ext cx="1730987" cy="592387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692CE457-F1D0-C64B-B70D-759B5BD3832E}"/>
              </a:ext>
            </a:extLst>
          </p:cNvPr>
          <p:cNvSpPr/>
          <p:nvPr/>
        </p:nvSpPr>
        <p:spPr>
          <a:xfrm>
            <a:off x="5073503" y="5202229"/>
            <a:ext cx="2705965" cy="473632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 management DB</a:t>
            </a: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9C268463-963E-CD47-BD21-0B0CA879329B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5651658" y="5001156"/>
            <a:ext cx="1" cy="2105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2D504DE1-546D-D846-B26D-D6730A12D490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7164717" y="5001156"/>
            <a:ext cx="3334" cy="21059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6E799AD1-5142-3B4D-A3F7-38B37FA72D6C}"/>
              </a:ext>
            </a:extLst>
          </p:cNvPr>
          <p:cNvSpPr/>
          <p:nvPr/>
        </p:nvSpPr>
        <p:spPr>
          <a:xfrm>
            <a:off x="5073503" y="5819921"/>
            <a:ext cx="2705965" cy="473632"/>
          </a:xfrm>
          <a:prstGeom prst="roundRect">
            <a:avLst/>
          </a:prstGeom>
          <a:solidFill>
            <a:srgbClr val="228C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management DB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FD7CC83E-655C-7F45-AD87-DD36656AED21}"/>
              </a:ext>
            </a:extLst>
          </p:cNvPr>
          <p:cNvCxnSpPr>
            <a:cxnSpLocks/>
          </p:cNvCxnSpPr>
          <p:nvPr/>
        </p:nvCxnSpPr>
        <p:spPr>
          <a:xfrm>
            <a:off x="1784021" y="6055959"/>
            <a:ext cx="32686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CF019A1-3BCC-CD4F-8557-EB22B9829A05}"/>
              </a:ext>
            </a:extLst>
          </p:cNvPr>
          <p:cNvGrpSpPr/>
          <p:nvPr/>
        </p:nvGrpSpPr>
        <p:grpSpPr>
          <a:xfrm>
            <a:off x="840565" y="5453303"/>
            <a:ext cx="1089455" cy="1089455"/>
            <a:chOff x="840565" y="5453303"/>
            <a:chExt cx="1089455" cy="1089455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5D326D7A-41D6-294D-9C0B-DD037445A830}"/>
                </a:ext>
              </a:extLst>
            </p:cNvPr>
            <p:cNvSpPr/>
            <p:nvPr/>
          </p:nvSpPr>
          <p:spPr>
            <a:xfrm>
              <a:off x="993154" y="5626617"/>
              <a:ext cx="770022" cy="753233"/>
            </a:xfrm>
            <a:prstGeom prst="roundRect">
              <a:avLst/>
            </a:prstGeom>
            <a:solidFill>
              <a:srgbClr val="228C9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B5E9C7A5-2490-AB4C-983E-EC16822F141F}"/>
                </a:ext>
              </a:extLst>
            </p:cNvPr>
            <p:cNvSpPr/>
            <p:nvPr/>
          </p:nvSpPr>
          <p:spPr>
            <a:xfrm rot="18928113">
              <a:off x="1304225" y="5921574"/>
              <a:ext cx="152609" cy="152609"/>
            </a:xfrm>
            <a:prstGeom prst="rect">
              <a:avLst/>
            </a:prstGeom>
            <a:solidFill>
              <a:srgbClr val="FFF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9" name="Picture 158">
              <a:extLst>
                <a:ext uri="{FF2B5EF4-FFF2-40B4-BE49-F238E27FC236}">
                  <a16:creationId xmlns:a16="http://schemas.microsoft.com/office/drawing/2014/main" id="{640D07AF-5834-A74E-A1E8-6C3B1D529D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0565" y="5453303"/>
              <a:ext cx="1089455" cy="10894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3899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E28ED0-14CB-DF4B-8479-799624B97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956" y="4163739"/>
            <a:ext cx="1404088" cy="2143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8F38D0-5B91-AE47-A172-08BDB3BBE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901" y="1706346"/>
            <a:ext cx="1270000" cy="127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6117B2-0F7B-5245-93B2-445ABA77C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099" y="1706346"/>
            <a:ext cx="1270000" cy="127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41E8667-1841-C549-80D6-721C9F8893B8}"/>
              </a:ext>
            </a:extLst>
          </p:cNvPr>
          <p:cNvSpPr txBox="1"/>
          <p:nvPr/>
        </p:nvSpPr>
        <p:spPr>
          <a:xfrm>
            <a:off x="1065076" y="3059668"/>
            <a:ext cx="1571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 Hospital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D941EC-D663-A340-81A4-53A56CCFDD8E}"/>
              </a:ext>
            </a:extLst>
          </p:cNvPr>
          <p:cNvSpPr txBox="1"/>
          <p:nvPr/>
        </p:nvSpPr>
        <p:spPr>
          <a:xfrm>
            <a:off x="9175491" y="3059668"/>
            <a:ext cx="2331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Hospitals connected to</a:t>
            </a:r>
            <a:br>
              <a:rPr lang="en-US" dirty="0"/>
            </a:br>
            <a:r>
              <a:rPr lang="en-US" dirty="0"/>
              <a:t>via Care-X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789205-DA9F-D94B-9F11-E59B6CAE1101}"/>
              </a:ext>
            </a:extLst>
          </p:cNvPr>
          <p:cNvSpPr txBox="1"/>
          <p:nvPr/>
        </p:nvSpPr>
        <p:spPr>
          <a:xfrm>
            <a:off x="5690228" y="5305060"/>
            <a:ext cx="802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Care-X</a:t>
            </a:r>
            <a:br>
              <a:rPr lang="en-US" dirty="0"/>
            </a:br>
            <a:r>
              <a:rPr lang="en-US" dirty="0"/>
              <a:t>App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1DDCB5F-E375-DD40-81DB-012AFA463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0" y="1160848"/>
            <a:ext cx="1270000" cy="127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B16AD7B-F5EE-8248-9B4B-08055426752F}"/>
              </a:ext>
            </a:extLst>
          </p:cNvPr>
          <p:cNvSpPr txBox="1"/>
          <p:nvPr/>
        </p:nvSpPr>
        <p:spPr>
          <a:xfrm>
            <a:off x="5368044" y="2519256"/>
            <a:ext cx="1455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Care-X Server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19D68EF-C5ED-CA42-9D66-7493FEF4370B}"/>
              </a:ext>
            </a:extLst>
          </p:cNvPr>
          <p:cNvCxnSpPr>
            <a:cxnSpLocks/>
          </p:cNvCxnSpPr>
          <p:nvPr/>
        </p:nvCxnSpPr>
        <p:spPr>
          <a:xfrm>
            <a:off x="6095999" y="2888588"/>
            <a:ext cx="1" cy="12902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29199F8-4BCA-6A42-A19C-B76A31A9D1B8}"/>
              </a:ext>
            </a:extLst>
          </p:cNvPr>
          <p:cNvCxnSpPr>
            <a:stCxn id="12" idx="2"/>
            <a:endCxn id="5" idx="1"/>
          </p:cNvCxnSpPr>
          <p:nvPr/>
        </p:nvCxnSpPr>
        <p:spPr>
          <a:xfrm>
            <a:off x="1850901" y="3429000"/>
            <a:ext cx="3543055" cy="1806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83E6A3-8905-4946-ACA5-C8FCEB49536C}"/>
              </a:ext>
            </a:extLst>
          </p:cNvPr>
          <p:cNvCxnSpPr>
            <a:cxnSpLocks/>
            <a:stCxn id="5" idx="3"/>
            <a:endCxn id="13" idx="2"/>
          </p:cNvCxnSpPr>
          <p:nvPr/>
        </p:nvCxnSpPr>
        <p:spPr>
          <a:xfrm flipV="1">
            <a:off x="6798044" y="3705999"/>
            <a:ext cx="3543055" cy="1529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91C8AE2-3F15-4E4D-9D51-279C3C5E6D09}"/>
              </a:ext>
            </a:extLst>
          </p:cNvPr>
          <p:cNvCxnSpPr>
            <a:cxnSpLocks/>
            <a:stCxn id="7" idx="3"/>
            <a:endCxn id="24" idx="1"/>
          </p:cNvCxnSpPr>
          <p:nvPr/>
        </p:nvCxnSpPr>
        <p:spPr>
          <a:xfrm flipV="1">
            <a:off x="2485901" y="1795848"/>
            <a:ext cx="2975099" cy="545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44A6078-99A4-5440-A6DB-7E47674165DF}"/>
              </a:ext>
            </a:extLst>
          </p:cNvPr>
          <p:cNvCxnSpPr>
            <a:stCxn id="24" idx="3"/>
            <a:endCxn id="10" idx="1"/>
          </p:cNvCxnSpPr>
          <p:nvPr/>
        </p:nvCxnSpPr>
        <p:spPr>
          <a:xfrm>
            <a:off x="6731000" y="1795848"/>
            <a:ext cx="2975099" cy="5454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A1432B6F-AD71-D94E-9DA2-16DE3886A746}"/>
              </a:ext>
            </a:extLst>
          </p:cNvPr>
          <p:cNvSpPr txBox="1"/>
          <p:nvPr/>
        </p:nvSpPr>
        <p:spPr>
          <a:xfrm>
            <a:off x="175538" y="229019"/>
            <a:ext cx="49223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00838F"/>
                </a:solidFill>
                <a:cs typeface="Calibri" panose="020F0502020204030204" pitchFamily="34" charset="0"/>
              </a:rPr>
              <a:t>FHIR Data transfer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EF3ADD7-91A9-CA41-A927-9B34964151C0}"/>
              </a:ext>
            </a:extLst>
          </p:cNvPr>
          <p:cNvGrpSpPr/>
          <p:nvPr/>
        </p:nvGrpSpPr>
        <p:grpSpPr>
          <a:xfrm>
            <a:off x="5551271" y="4506093"/>
            <a:ext cx="1089455" cy="1089455"/>
            <a:chOff x="840565" y="5453303"/>
            <a:chExt cx="1089455" cy="1089455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A244D89-A88E-F64C-8A28-E3A94E933230}"/>
                </a:ext>
              </a:extLst>
            </p:cNvPr>
            <p:cNvSpPr/>
            <p:nvPr/>
          </p:nvSpPr>
          <p:spPr>
            <a:xfrm rot="18928113">
              <a:off x="1304225" y="5921574"/>
              <a:ext cx="152609" cy="152609"/>
            </a:xfrm>
            <a:prstGeom prst="rect">
              <a:avLst/>
            </a:prstGeom>
            <a:solidFill>
              <a:srgbClr val="FFF0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81A57005-1CCE-A541-B86D-026962C53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0565" y="5453303"/>
              <a:ext cx="1089455" cy="10894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120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37B255-2186-7A4F-B8AD-1E22F6859D3C}"/>
              </a:ext>
            </a:extLst>
          </p:cNvPr>
          <p:cNvSpPr txBox="1"/>
          <p:nvPr/>
        </p:nvSpPr>
        <p:spPr>
          <a:xfrm>
            <a:off x="558930" y="1466213"/>
            <a:ext cx="34419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838F"/>
                </a:solidFill>
                <a:cs typeface="Calibri" panose="020F0502020204030204" pitchFamily="34" charset="0"/>
              </a:rPr>
              <a:t>57 million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50E45-7266-2D42-BD82-96586D15DB7B}"/>
              </a:ext>
            </a:extLst>
          </p:cNvPr>
          <p:cNvSpPr txBox="1"/>
          <p:nvPr/>
        </p:nvSpPr>
        <p:spPr>
          <a:xfrm>
            <a:off x="527065" y="2481876"/>
            <a:ext cx="9941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Americans in rural areas lack access to medical services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DFA4F8-A1AD-7D4C-8B8D-88B6B0635C29}"/>
              </a:ext>
            </a:extLst>
          </p:cNvPr>
          <p:cNvSpPr/>
          <p:nvPr/>
        </p:nvSpPr>
        <p:spPr>
          <a:xfrm>
            <a:off x="5744065" y="6594821"/>
            <a:ext cx="76229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*https://patientengagementhit.com/news/top-challenges-impacting-patient-access-to-healthcare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1AF469-FB54-8645-B97F-323714BCB48F}"/>
              </a:ext>
            </a:extLst>
          </p:cNvPr>
          <p:cNvSpPr txBox="1"/>
          <p:nvPr/>
        </p:nvSpPr>
        <p:spPr>
          <a:xfrm>
            <a:off x="6197752" y="3545058"/>
            <a:ext cx="55141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838F"/>
                </a:solidFill>
              </a:rPr>
              <a:t>Quality Medicare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EF7967-23D9-9E42-8BDA-08E5BA86CCBB}"/>
              </a:ext>
            </a:extLst>
          </p:cNvPr>
          <p:cNvSpPr txBox="1"/>
          <p:nvPr/>
        </p:nvSpPr>
        <p:spPr>
          <a:xfrm>
            <a:off x="558930" y="3545058"/>
            <a:ext cx="57695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838F"/>
                </a:solidFill>
              </a:rPr>
              <a:t>Assured Access 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34C2A8-ECB2-6442-9B88-79985DD5E9E8}"/>
              </a:ext>
            </a:extLst>
          </p:cNvPr>
          <p:cNvSpPr txBox="1"/>
          <p:nvPr/>
        </p:nvSpPr>
        <p:spPr>
          <a:xfrm>
            <a:off x="558930" y="4560790"/>
            <a:ext cx="9941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Is prevented by shortage of medical experts</a:t>
            </a:r>
          </a:p>
        </p:txBody>
      </p:sp>
    </p:spTree>
    <p:extLst>
      <p:ext uri="{BB962C8B-B14F-4D97-AF65-F5344CB8AC3E}">
        <p14:creationId xmlns:p14="http://schemas.microsoft.com/office/powerpoint/2010/main" val="3302667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18BF365-5CE6-8841-8659-9CE7DF4DAF08}"/>
              </a:ext>
            </a:extLst>
          </p:cNvPr>
          <p:cNvSpPr/>
          <p:nvPr/>
        </p:nvSpPr>
        <p:spPr>
          <a:xfrm>
            <a:off x="1" y="0"/>
            <a:ext cx="12192000" cy="5278056"/>
          </a:xfrm>
          <a:prstGeom prst="rect">
            <a:avLst/>
          </a:prstGeom>
          <a:solidFill>
            <a:srgbClr val="0083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CD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580780-1678-0E4D-BC3D-6117316A09B2}"/>
              </a:ext>
            </a:extLst>
          </p:cNvPr>
          <p:cNvSpPr txBox="1"/>
          <p:nvPr/>
        </p:nvSpPr>
        <p:spPr>
          <a:xfrm>
            <a:off x="1022631" y="5747168"/>
            <a:ext cx="1023202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00838F"/>
                </a:solidFill>
              </a:rPr>
              <a:t>Systems to partially solve this pain point exist, but no complete solution yet!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1FB450A-2996-F749-98E7-3ADB4B170856}"/>
              </a:ext>
            </a:extLst>
          </p:cNvPr>
          <p:cNvGrpSpPr/>
          <p:nvPr/>
        </p:nvGrpSpPr>
        <p:grpSpPr>
          <a:xfrm>
            <a:off x="901873" y="730893"/>
            <a:ext cx="5935936" cy="3682996"/>
            <a:chOff x="2923807" y="527632"/>
            <a:chExt cx="5935936" cy="3682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36A5E2C-96E5-E948-A60B-A23ED4A584E0}"/>
                </a:ext>
              </a:extLst>
            </p:cNvPr>
            <p:cNvSpPr txBox="1"/>
            <p:nvPr/>
          </p:nvSpPr>
          <p:spPr>
            <a:xfrm>
              <a:off x="3578507" y="2872605"/>
              <a:ext cx="29250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Telemedicine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17B5B3D-B296-7C47-B97A-0F3DBD06F867}"/>
                </a:ext>
              </a:extLst>
            </p:cNvPr>
            <p:cNvSpPr txBox="1"/>
            <p:nvPr/>
          </p:nvSpPr>
          <p:spPr>
            <a:xfrm>
              <a:off x="3578507" y="2258465"/>
              <a:ext cx="20522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FFC000"/>
                  </a:solidFill>
                </a:rPr>
                <a:t>Chatbots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FC398ED-DFFF-A74E-9FFB-855AF2E56C1F}"/>
                </a:ext>
              </a:extLst>
            </p:cNvPr>
            <p:cNvSpPr txBox="1"/>
            <p:nvPr/>
          </p:nvSpPr>
          <p:spPr>
            <a:xfrm rot="16200000">
              <a:off x="1772986" y="1997522"/>
              <a:ext cx="322723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>
                  <a:solidFill>
                    <a:schemeClr val="bg1"/>
                  </a:solidFill>
                </a:rPr>
                <a:t>Asynchronous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B55AC0B-6116-ED42-8C8E-734FD90585E4}"/>
                </a:ext>
              </a:extLst>
            </p:cNvPr>
            <p:cNvSpPr txBox="1"/>
            <p:nvPr/>
          </p:nvSpPr>
          <p:spPr>
            <a:xfrm>
              <a:off x="5066460" y="527632"/>
              <a:ext cx="716863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 dirty="0">
                  <a:solidFill>
                    <a:schemeClr val="bg1"/>
                  </a:solidFill>
                </a:rPr>
                <a:t>AI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E56BA2-766E-ED4E-B604-1E18D1BCDBA1}"/>
                </a:ext>
              </a:extLst>
            </p:cNvPr>
            <p:cNvSpPr txBox="1"/>
            <p:nvPr/>
          </p:nvSpPr>
          <p:spPr>
            <a:xfrm>
              <a:off x="3578507" y="1824442"/>
              <a:ext cx="290015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schemeClr val="bg1"/>
                  </a:solidFill>
                </a:rPr>
                <a:t>Machine learning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CB16077-6BFC-7244-9EE7-E49BDEEA18FD}"/>
                </a:ext>
              </a:extLst>
            </p:cNvPr>
            <p:cNvSpPr txBox="1"/>
            <p:nvPr/>
          </p:nvSpPr>
          <p:spPr>
            <a:xfrm>
              <a:off x="3648006" y="3502742"/>
              <a:ext cx="157607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7030A0"/>
                  </a:solidFill>
                </a:rPr>
                <a:t>Virtual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9ADBF58-396C-F440-8361-165E5641BF1B}"/>
                </a:ext>
              </a:extLst>
            </p:cNvPr>
            <p:cNvSpPr txBox="1"/>
            <p:nvPr/>
          </p:nvSpPr>
          <p:spPr>
            <a:xfrm>
              <a:off x="5783323" y="2467750"/>
              <a:ext cx="3076420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500" dirty="0">
                  <a:solidFill>
                    <a:schemeClr val="bg1"/>
                  </a:solidFill>
                </a:rPr>
                <a:t>Schedule optimization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26687F2-3BB9-5740-AEB6-E4ABAB58871E}"/>
                </a:ext>
              </a:extLst>
            </p:cNvPr>
            <p:cNvSpPr txBox="1"/>
            <p:nvPr/>
          </p:nvSpPr>
          <p:spPr>
            <a:xfrm>
              <a:off x="4594292" y="1266164"/>
              <a:ext cx="1728935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800" dirty="0">
                  <a:solidFill>
                    <a:schemeClr val="bg1"/>
                  </a:solidFill>
                </a:rPr>
                <a:t>Remote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4B013A-BD25-984F-8B79-99B1DC2DBF0E}"/>
                </a:ext>
              </a:extLst>
            </p:cNvPr>
            <p:cNvSpPr txBox="1"/>
            <p:nvPr/>
          </p:nvSpPr>
          <p:spPr>
            <a:xfrm>
              <a:off x="6478660" y="1920578"/>
              <a:ext cx="1535998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dirty="0">
                  <a:solidFill>
                    <a:schemeClr val="accent6"/>
                  </a:solidFill>
                </a:rPr>
                <a:t>Cloud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113258-8D86-7A4A-9804-106F3A34CA63}"/>
                </a:ext>
              </a:extLst>
            </p:cNvPr>
            <p:cNvSpPr txBox="1"/>
            <p:nvPr/>
          </p:nvSpPr>
          <p:spPr>
            <a:xfrm>
              <a:off x="5293577" y="3371206"/>
              <a:ext cx="142141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000" dirty="0">
                  <a:solidFill>
                    <a:schemeClr val="accent2"/>
                  </a:solidFill>
                </a:rPr>
                <a:t>Records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2EDCFE9-5697-1840-9865-78CCE3C8DA2D}"/>
                </a:ext>
              </a:extLst>
            </p:cNvPr>
            <p:cNvSpPr txBox="1"/>
            <p:nvPr/>
          </p:nvSpPr>
          <p:spPr>
            <a:xfrm>
              <a:off x="6818331" y="2918866"/>
              <a:ext cx="1388522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 dirty="0">
                  <a:solidFill>
                    <a:schemeClr val="bg1"/>
                  </a:solidFill>
                </a:rPr>
                <a:t>FHIR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BA52DFF-B795-1C45-A862-B59352FBAAF1}"/>
                </a:ext>
              </a:extLst>
            </p:cNvPr>
            <p:cNvSpPr txBox="1"/>
            <p:nvPr/>
          </p:nvSpPr>
          <p:spPr>
            <a:xfrm>
              <a:off x="2923807" y="835277"/>
              <a:ext cx="1770869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000" dirty="0">
                  <a:solidFill>
                    <a:srgbClr val="00BCD4"/>
                  </a:solidFill>
                </a:rPr>
                <a:t>HIPAA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6ADDC13E-3115-2C4A-BACB-6B7CEDA4D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352" y="584714"/>
            <a:ext cx="4647909" cy="464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D9D82-5E0F-2C42-B96C-C8C70C1A3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10F4CF-1091-364B-9A3D-1A00D8E26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7252" y="0"/>
            <a:ext cx="12229252" cy="54796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776DBA-F500-FB4A-8F09-16436A5E6989}"/>
              </a:ext>
            </a:extLst>
          </p:cNvPr>
          <p:cNvSpPr txBox="1"/>
          <p:nvPr/>
        </p:nvSpPr>
        <p:spPr>
          <a:xfrm>
            <a:off x="347870" y="5847991"/>
            <a:ext cx="603857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solidFill>
                  <a:srgbClr val="00838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Meet Joe! A farmer from Kansas</a:t>
            </a:r>
          </a:p>
        </p:txBody>
      </p:sp>
    </p:spTree>
    <p:extLst>
      <p:ext uri="{BB962C8B-B14F-4D97-AF65-F5344CB8AC3E}">
        <p14:creationId xmlns:p14="http://schemas.microsoft.com/office/powerpoint/2010/main" val="3899174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37B255-2186-7A4F-B8AD-1E22F6859D3C}"/>
              </a:ext>
            </a:extLst>
          </p:cNvPr>
          <p:cNvSpPr txBox="1"/>
          <p:nvPr/>
        </p:nvSpPr>
        <p:spPr>
          <a:xfrm>
            <a:off x="686088" y="1621520"/>
            <a:ext cx="25936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838F"/>
                </a:solidFill>
                <a:cs typeface="Calibri" panose="020F0502020204030204" pitchFamily="34" charset="0"/>
              </a:rPr>
              <a:t>2 Hours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50E45-7266-2D42-BD82-96586D15DB7B}"/>
              </a:ext>
            </a:extLst>
          </p:cNvPr>
          <p:cNvSpPr txBox="1"/>
          <p:nvPr/>
        </p:nvSpPr>
        <p:spPr>
          <a:xfrm>
            <a:off x="686088" y="2637183"/>
            <a:ext cx="10944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Average travel time for Joe to reach nearest specialty medical center.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1AF469-FB54-8645-B97F-323714BCB48F}"/>
              </a:ext>
            </a:extLst>
          </p:cNvPr>
          <p:cNvSpPr txBox="1"/>
          <p:nvPr/>
        </p:nvSpPr>
        <p:spPr>
          <a:xfrm>
            <a:off x="686088" y="3712985"/>
            <a:ext cx="72614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rgbClr val="00838F"/>
                </a:solidFill>
              </a:rPr>
              <a:t>Treatment not assured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C78A54-43E0-B541-8931-CCBEFAE4CCF2}"/>
              </a:ext>
            </a:extLst>
          </p:cNvPr>
          <p:cNvSpPr txBox="1"/>
          <p:nvPr/>
        </p:nvSpPr>
        <p:spPr>
          <a:xfrm>
            <a:off x="686088" y="4728648"/>
            <a:ext cx="109441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Due to shortage of experts </a:t>
            </a:r>
          </a:p>
        </p:txBody>
      </p:sp>
    </p:spTree>
    <p:extLst>
      <p:ext uri="{BB962C8B-B14F-4D97-AF65-F5344CB8AC3E}">
        <p14:creationId xmlns:p14="http://schemas.microsoft.com/office/powerpoint/2010/main" val="384002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3B36EF1-3ADC-4348-BC61-2754B99D6EF0}"/>
              </a:ext>
            </a:extLst>
          </p:cNvPr>
          <p:cNvSpPr txBox="1"/>
          <p:nvPr/>
        </p:nvSpPr>
        <p:spPr>
          <a:xfrm>
            <a:off x="155342" y="500175"/>
            <a:ext cx="586365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00838F"/>
                </a:solidFill>
                <a:cs typeface="Calibri" panose="020F0502020204030204" pitchFamily="34" charset="0"/>
              </a:rPr>
              <a:t>Care-X is the solution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061593-81AE-A74A-AD42-E510D86B0AF0}"/>
              </a:ext>
            </a:extLst>
          </p:cNvPr>
          <p:cNvSpPr/>
          <p:nvPr/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rgbClr val="228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18C9B"/>
              </a:solidFill>
            </a:endParaRPr>
          </a:p>
        </p:txBody>
      </p:sp>
      <p:pic>
        <p:nvPicPr>
          <p:cNvPr id="9" name="Online Media 8" descr="Untitled Project ‐ Made with Clipchamp">
            <a:hlinkClick r:id="" action="ppaction://media"/>
            <a:extLst>
              <a:ext uri="{FF2B5EF4-FFF2-40B4-BE49-F238E27FC236}">
                <a16:creationId xmlns:a16="http://schemas.microsoft.com/office/drawing/2014/main" id="{994B800F-D387-6546-B1B6-92DBFCC1FE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33113" y="569910"/>
            <a:ext cx="3221771" cy="57181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4A2FB73-A7E5-1349-8330-8EB15E9588DD}"/>
              </a:ext>
            </a:extLst>
          </p:cNvPr>
          <p:cNvSpPr txBox="1"/>
          <p:nvPr/>
        </p:nvSpPr>
        <p:spPr>
          <a:xfrm>
            <a:off x="155342" y="1635147"/>
            <a:ext cx="4641527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00838F"/>
                </a:solidFill>
              </a:rPr>
              <a:t>Medical diagnostics AI</a:t>
            </a:r>
            <a:br>
              <a:rPr lang="en-US" sz="2500" dirty="0">
                <a:solidFill>
                  <a:srgbClr val="00838F"/>
                </a:solidFill>
              </a:rPr>
            </a:br>
            <a:r>
              <a:rPr lang="en-US" sz="1400" dirty="0"/>
              <a:t>Disease diagnostics - UMLS data (Over 40 years training data)</a:t>
            </a:r>
            <a:br>
              <a:rPr lang="en-US" sz="1400" dirty="0"/>
            </a:br>
            <a:r>
              <a:rPr lang="en-US" sz="1400" dirty="0"/>
              <a:t>Contextual by design (EMR)</a:t>
            </a:r>
          </a:p>
          <a:p>
            <a:r>
              <a:rPr lang="en-US" sz="1400" dirty="0"/>
              <a:t>Psychological support (CBT)</a:t>
            </a:r>
            <a:br>
              <a:rPr lang="en-US" sz="1400" dirty="0"/>
            </a:br>
            <a:r>
              <a:rPr lang="en-US" sz="1400" dirty="0"/>
              <a:t>Daily follow-ups based on patterns and recommendations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D2A3A6-62D2-6843-81F6-FB71B5222CC6}"/>
              </a:ext>
            </a:extLst>
          </p:cNvPr>
          <p:cNvSpPr txBox="1"/>
          <p:nvPr/>
        </p:nvSpPr>
        <p:spPr>
          <a:xfrm>
            <a:off x="155342" y="3222275"/>
            <a:ext cx="4599080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00838F"/>
                </a:solidFill>
              </a:rPr>
              <a:t>Medical experts</a:t>
            </a:r>
            <a:br>
              <a:rPr lang="en-US" sz="2500" dirty="0">
                <a:solidFill>
                  <a:srgbClr val="00838F"/>
                </a:solidFill>
              </a:rPr>
            </a:br>
            <a:r>
              <a:rPr lang="en-US" sz="1400" dirty="0"/>
              <a:t>With range of expertise</a:t>
            </a:r>
            <a:br>
              <a:rPr lang="en-US" sz="1400" dirty="0"/>
            </a:br>
            <a:r>
              <a:rPr lang="en-US" sz="1400" dirty="0"/>
              <a:t>From all locations</a:t>
            </a:r>
            <a:br>
              <a:rPr lang="en-US" sz="1400" dirty="0"/>
            </a:br>
            <a:r>
              <a:rPr lang="en-US" sz="1400" dirty="0"/>
              <a:t>With verified credentials</a:t>
            </a:r>
            <a:br>
              <a:rPr lang="en-US" sz="1400" dirty="0"/>
            </a:br>
            <a:r>
              <a:rPr lang="en-US" sz="1400" dirty="0"/>
              <a:t>Matched to patient</a:t>
            </a:r>
            <a:br>
              <a:rPr lang="en-US" sz="1400" dirty="0"/>
            </a:br>
            <a:r>
              <a:rPr lang="en-US" sz="1400" dirty="0"/>
              <a:t>Based on current requirements, location and medical history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6E08CB-2C8E-C744-8435-1AFD97BCF475}"/>
              </a:ext>
            </a:extLst>
          </p:cNvPr>
          <p:cNvSpPr txBox="1"/>
          <p:nvPr/>
        </p:nvSpPr>
        <p:spPr>
          <a:xfrm>
            <a:off x="155342" y="5024847"/>
            <a:ext cx="5776966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rgbClr val="00838F"/>
                </a:solidFill>
              </a:rPr>
              <a:t>Seamless communication powered by FHIR</a:t>
            </a:r>
            <a:br>
              <a:rPr lang="en-US" sz="2500" dirty="0">
                <a:solidFill>
                  <a:srgbClr val="00838F"/>
                </a:solidFill>
              </a:rPr>
            </a:br>
            <a:r>
              <a:rPr lang="en-US" sz="1400" dirty="0"/>
              <a:t>Easy EMR sharing by leveraging FHIR</a:t>
            </a:r>
            <a:br>
              <a:rPr lang="en-US" sz="1400" dirty="0"/>
            </a:br>
            <a:r>
              <a:rPr lang="en-US" sz="1400" dirty="0"/>
              <a:t>Secure data and documents</a:t>
            </a:r>
            <a:br>
              <a:rPr lang="en-US" sz="1400" dirty="0"/>
            </a:br>
            <a:r>
              <a:rPr lang="en-US" sz="1400" dirty="0"/>
              <a:t>Multiple platforms supported</a:t>
            </a:r>
          </a:p>
          <a:p>
            <a:r>
              <a:rPr lang="en-US" sz="1400" dirty="0"/>
              <a:t>Global scale and scope</a:t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0974318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DFF1EEB-256E-1B4D-97B2-451B40EB5083}"/>
              </a:ext>
            </a:extLst>
          </p:cNvPr>
          <p:cNvSpPr txBox="1"/>
          <p:nvPr/>
        </p:nvSpPr>
        <p:spPr>
          <a:xfrm>
            <a:off x="276836" y="1284345"/>
            <a:ext cx="530683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00838F"/>
                </a:solidFill>
                <a:cs typeface="Calibri" panose="020F0502020204030204" pitchFamily="34" charset="0"/>
              </a:rPr>
              <a:t>Anywhere, Anytime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56867F-2A57-E94B-BF35-017FE6FD6D75}"/>
              </a:ext>
            </a:extLst>
          </p:cNvPr>
          <p:cNvSpPr txBox="1"/>
          <p:nvPr/>
        </p:nvSpPr>
        <p:spPr>
          <a:xfrm>
            <a:off x="276836" y="2146119"/>
            <a:ext cx="1094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Care-X is always accessible, </a:t>
            </a:r>
          </a:p>
          <a:p>
            <a:r>
              <a:rPr lang="en-US" sz="3000" dirty="0"/>
              <a:t>as its not tied to hospitals, locations, etc.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A658A4-2DB8-D446-A3A1-E8BB61CEEF30}"/>
              </a:ext>
            </a:extLst>
          </p:cNvPr>
          <p:cNvSpPr txBox="1"/>
          <p:nvPr/>
        </p:nvSpPr>
        <p:spPr>
          <a:xfrm>
            <a:off x="276836" y="3561341"/>
            <a:ext cx="461395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>
                <a:solidFill>
                  <a:srgbClr val="00838F"/>
                </a:solidFill>
              </a:rPr>
              <a:t>Through Any app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6C9E3-B471-D841-80E9-50C70B838F98}"/>
              </a:ext>
            </a:extLst>
          </p:cNvPr>
          <p:cNvSpPr txBox="1"/>
          <p:nvPr/>
        </p:nvSpPr>
        <p:spPr>
          <a:xfrm>
            <a:off x="276836" y="4423115"/>
            <a:ext cx="109441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Care-X is accessible through all existing </a:t>
            </a:r>
          </a:p>
          <a:p>
            <a:r>
              <a:rPr lang="en-US" sz="3000" dirty="0"/>
              <a:t>communication apps*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860C52-D27C-4E4B-8698-9C38A2617A37}"/>
              </a:ext>
            </a:extLst>
          </p:cNvPr>
          <p:cNvSpPr txBox="1"/>
          <p:nvPr/>
        </p:nvSpPr>
        <p:spPr>
          <a:xfrm>
            <a:off x="6764873" y="6325815"/>
            <a:ext cx="54271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*Currently developed for WhatsApp, FB Messenger, SMS and </a:t>
            </a:r>
            <a:r>
              <a:rPr lang="en-US" sz="1400" dirty="0" err="1"/>
              <a:t>CareX</a:t>
            </a:r>
            <a:r>
              <a:rPr lang="en-US" sz="1400" dirty="0"/>
              <a:t> App</a:t>
            </a:r>
            <a:br>
              <a:rPr lang="en-US" sz="1400" dirty="0"/>
            </a:br>
            <a:r>
              <a:rPr lang="en-US" sz="1400" dirty="0"/>
              <a:t>Easy extension to Voice calls, WeChat, Viber, </a:t>
            </a:r>
            <a:r>
              <a:rPr lang="en-US" sz="1400" dirty="0" err="1"/>
              <a:t>etc</a:t>
            </a:r>
            <a:endParaRPr lang="en-US" sz="14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313672C-16A4-B34E-ADD2-9DEE87B1A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873" y="723210"/>
            <a:ext cx="5602605" cy="560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43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F061593-81AE-A74A-AD42-E510D86B0AF0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28C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218C9B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D28B8-6BEB-DF4D-B0E5-EDBA61CD1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348" y="604445"/>
            <a:ext cx="2611918" cy="55140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7D894D-8C15-EC4A-A17D-4322599E1383}"/>
              </a:ext>
            </a:extLst>
          </p:cNvPr>
          <p:cNvSpPr txBox="1"/>
          <p:nvPr/>
        </p:nvSpPr>
        <p:spPr>
          <a:xfrm>
            <a:off x="1745706" y="6303581"/>
            <a:ext cx="348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Medical expert interacting with Joe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9951A0-BBF5-6D4F-87EE-23D4DB57F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736" y="604445"/>
            <a:ext cx="2611918" cy="55140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5081570-BA16-974C-B30C-5EF92783E0FF}"/>
              </a:ext>
            </a:extLst>
          </p:cNvPr>
          <p:cNvSpPr txBox="1"/>
          <p:nvPr/>
        </p:nvSpPr>
        <p:spPr>
          <a:xfrm>
            <a:off x="6694791" y="6299127"/>
            <a:ext cx="4283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Care-X App for EMR aggregation &amp; analytics</a:t>
            </a:r>
          </a:p>
        </p:txBody>
      </p:sp>
    </p:spTree>
    <p:extLst>
      <p:ext uri="{BB962C8B-B14F-4D97-AF65-F5344CB8AC3E}">
        <p14:creationId xmlns:p14="http://schemas.microsoft.com/office/powerpoint/2010/main" val="2683899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0DE8AF1-A486-2848-B8D7-06403D8C37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206067" y="0"/>
            <a:ext cx="9144000" cy="686406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FF5D5E4-FDCC-6645-B5C0-3DEF6F5957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937933" y="-6064"/>
            <a:ext cx="10143669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7A94A6-8F56-A240-A37E-2D26AC55A0CB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Scenario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20E0D4-7F31-AB43-9824-67D5A7E753D0}"/>
              </a:ext>
            </a:extLst>
          </p:cNvPr>
          <p:cNvSpPr txBox="1"/>
          <p:nvPr/>
        </p:nvSpPr>
        <p:spPr>
          <a:xfrm>
            <a:off x="0" y="4159404"/>
            <a:ext cx="12192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2400" dirty="0">
                <a:solidFill>
                  <a:srgbClr val="FFFFFF"/>
                </a:solidFill>
              </a:rPr>
              <a:t>Medical inclusion - Assured </a:t>
            </a: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access to quality </a:t>
            </a:r>
            <a:r>
              <a:rPr lang="en-US" sz="2400" dirty="0">
                <a:solidFill>
                  <a:srgbClr val="FFFFFF"/>
                </a:solidFill>
              </a:rPr>
              <a:t>M</a:t>
            </a: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edicare at affordable cost </a:t>
            </a:r>
          </a:p>
        </p:txBody>
      </p:sp>
    </p:spTree>
    <p:extLst>
      <p:ext uri="{BB962C8B-B14F-4D97-AF65-F5344CB8AC3E}">
        <p14:creationId xmlns:p14="http://schemas.microsoft.com/office/powerpoint/2010/main" val="2176986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340</Words>
  <Application>Microsoft Macintosh PowerPoint</Application>
  <PresentationFormat>Widescreen</PresentationFormat>
  <Paragraphs>61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Lohokare</dc:creator>
  <cp:lastModifiedBy>Jay Lohokare</cp:lastModifiedBy>
  <cp:revision>73</cp:revision>
  <dcterms:created xsi:type="dcterms:W3CDTF">2019-10-27T14:25:13Z</dcterms:created>
  <dcterms:modified xsi:type="dcterms:W3CDTF">2019-10-27T18:34:00Z</dcterms:modified>
</cp:coreProperties>
</file>